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88825" cy="6858000"/>
  <p:notesSz cx="6858000" cy="9144000"/>
  <p:embeddedFontLst>
    <p:embeddedFont>
      <p:font typeface="Fields" pitchFamily="2" charset="0"/>
      <p:regular r:id="rId16"/>
      <p:bold r:id="rId17"/>
    </p:embeddedFont>
    <p:embeddedFont>
      <p:font typeface="Fields Display" pitchFamily="2" charset="0"/>
      <p:regular r:id="rId18"/>
      <p:bold r:id="rId19"/>
    </p:embeddedFont>
    <p:embeddedFont>
      <p:font typeface="Host Grotesk" panose="020B0504030402000203" pitchFamily="34" charset="77"/>
      <p:regular r:id="rId20"/>
      <p:bold r:id="rId21"/>
    </p:embeddedFont>
    <p:embeddedFont>
      <p:font typeface="Wingdings 3" pitchFamily="2" charset="2"/>
      <p:regular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4B0"/>
    <a:srgbClr val="404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010547-CAF8-AC41-85EC-1D6607B1501B}" v="2" dt="2026-03-10T13:00:01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–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–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5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860A4-7EA2-8540-A3A2-655123BB3767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8DA1C-EA40-674A-B690-E77E94583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52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404A40"/>
                </a:solidFill>
                <a:latin typeface="Host Grotesk"/>
              </a:rPr>
              <a:t>• Cllr Michael Moran to lead introductions
• Introduce all Councillors present, then key officers
• Discuss purpose of meeting and reason for bringing businesses here tonight
• Aim to finish by 7.30pm
Key messages:
• 12-month period of activity
• Review and monitor activity to see what works, what's needed
• Temporary transition – not a permanent solution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8DA1C-EA40-674A-B690-E77E94583A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9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egan.kelly@rugby.gov.uk" TargetMode="External"/><Relationship Id="rId2" Type="http://schemas.openxmlformats.org/officeDocument/2006/relationships/hyperlink" Target="http://www.therugbytown.co.uk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tom.kittendorf@rugby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A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99705" y="320040"/>
            <a:ext cx="3840480" cy="6217920"/>
          </a:xfrm>
          <a:prstGeom prst="rect">
            <a:avLst/>
          </a:prstGeom>
          <a:solidFill>
            <a:srgbClr val="2B4A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rgbClr val="B0D4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38691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 dirty="0">
                <a:solidFill>
                  <a:schemeClr val="accent1"/>
                </a:solidFill>
                <a:latin typeface="Host Grotesk"/>
              </a:rPr>
              <a:t>Rugby</a:t>
            </a:r>
          </a:p>
        </p:txBody>
      </p:sp>
      <p:sp>
        <p:nvSpPr>
          <p:cNvPr id="5" name="Rectangle 4"/>
          <p:cNvSpPr/>
          <p:nvPr/>
        </p:nvSpPr>
        <p:spPr>
          <a:xfrm flipV="1">
            <a:off x="548640" y="1242646"/>
            <a:ext cx="6414868" cy="128954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2492630"/>
            <a:ext cx="6858000" cy="892552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r>
              <a:rPr sz="5200" b="1" dirty="0">
                <a:solidFill>
                  <a:schemeClr val="accent1"/>
                </a:solidFill>
                <a:latin typeface="Fields Display"/>
              </a:rPr>
              <a:t>BID Transition plans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944746"/>
            <a:ext cx="47692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dirty="0">
                <a:solidFill>
                  <a:schemeClr val="accent1"/>
                </a:solidFill>
                <a:latin typeface="Host Grotesk"/>
              </a:rPr>
              <a:t>10th March – Rokeby Room, Benn Hall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2B3A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B0D4B0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2B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657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F5A98F"/>
                </a:solidFill>
                <a:latin typeface="Fields Display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459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800" b="1">
                <a:solidFill>
                  <a:srgbClr val="FFFFFF"/>
                </a:solidFill>
                <a:latin typeface="Fields Display"/>
              </a:rPr>
              <a:t>Community
Safety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1828800" cy="54864"/>
          </a:xfrm>
          <a:prstGeom prst="rect">
            <a:avLst/>
          </a:prstGeom>
          <a:solidFill>
            <a:srgbClr val="F5A9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610D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5A98F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7F2B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59" y="287030"/>
            <a:ext cx="118230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  <a:latin typeface="Fields Display"/>
              </a:rPr>
              <a:t>Community Safety – </a:t>
            </a:r>
            <a:r>
              <a:rPr lang="en-GB" sz="1900" b="1" dirty="0">
                <a:solidFill>
                  <a:schemeClr val="bg1"/>
                </a:solidFill>
                <a:latin typeface="Fields" pitchFamily="2" charset="0"/>
              </a:rPr>
              <a:t>Paul Pritchett (Environmental Health and Community Safety Manager)</a:t>
            </a:r>
            <a:endParaRPr sz="1900" b="1" dirty="0">
              <a:solidFill>
                <a:schemeClr val="bg1"/>
              </a:solidFill>
              <a:latin typeface="Fields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11451102" cy="484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01748" y="1349141"/>
            <a:ext cx="11315114" cy="4801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accent5"/>
              </a:buClr>
            </a:pPr>
            <a:r>
              <a:rPr lang="en-GB" sz="1400" b="1" dirty="0">
                <a:latin typeface="Host Grotesk" panose="020B0504030402000203" pitchFamily="34" charset="77"/>
              </a:rPr>
              <a:t>Community Warden Service</a:t>
            </a:r>
          </a:p>
          <a:p>
            <a:pPr marL="342900" lvl="1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Rugby Borough Council provides a Community Warden Service operating across the borough, including the town centre.</a:t>
            </a:r>
          </a:p>
          <a:p>
            <a:pPr marL="342900" lvl="1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Wardens provide a visible uniformed presence to deter anti-social behaviour and environmental crime.</a:t>
            </a:r>
          </a:p>
          <a:p>
            <a:pPr marL="342900" lvl="1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The service undertakes proactive and reactive patrols and will respond to community concerns, working closely with Warwickshire Police and partners.</a:t>
            </a:r>
          </a:p>
          <a:p>
            <a:pPr marL="342900" lvl="1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Wardens can assist with issues such as: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Anti-social behaviour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Environmental offences (littering, fly-tipping, dog fouling)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Collection of secure stray dogs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Local safety concerns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Signposting of wider public realm issues affecting the town centre to internal and external partners.</a:t>
            </a:r>
          </a:p>
          <a:p>
            <a:pPr marL="342900" lvl="1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latin typeface="Host Grotesk" panose="020B0504030402000203" pitchFamily="34" charset="77"/>
              </a:rPr>
              <a:t>Reporting Issues or seeking support:</a:t>
            </a:r>
          </a:p>
          <a:p>
            <a:pPr marL="600075" lvl="2" indent="-342900">
              <a:lnSpc>
                <a:spcPct val="90000"/>
              </a:lnSpc>
              <a:spcBef>
                <a:spcPts val="1000"/>
              </a:spcBef>
              <a:buClr>
                <a:schemeClr val="accent5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Contact Rugby Borough Council on </a:t>
            </a:r>
            <a:r>
              <a:rPr lang="en-GB" sz="1400" b="1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0800 096 8800</a:t>
            </a:r>
          </a:p>
          <a:p>
            <a:pPr lvl="1">
              <a:lnSpc>
                <a:spcPct val="90000"/>
              </a:lnSpc>
              <a:buClr>
                <a:schemeClr val="accent5"/>
              </a:buClr>
            </a:pPr>
            <a:endParaRPr lang="en-GB" sz="1400" dirty="0">
              <a:latin typeface="Host Grotesk" panose="020B0504030402000203" pitchFamily="34" charset="77"/>
            </a:endParaRPr>
          </a:p>
          <a:p>
            <a:pPr>
              <a:lnSpc>
                <a:spcPct val="90000"/>
              </a:lnSpc>
              <a:buClr>
                <a:schemeClr val="accent5"/>
              </a:buClr>
            </a:pPr>
            <a:r>
              <a:rPr lang="en-GB" sz="1400" b="1" dirty="0">
                <a:latin typeface="Host Grotesk" panose="020B0504030402000203" pitchFamily="34" charset="77"/>
              </a:rPr>
              <a:t>Warwickshire Retail Crime Initiative</a:t>
            </a:r>
          </a:p>
          <a:p>
            <a:pPr>
              <a:lnSpc>
                <a:spcPct val="90000"/>
              </a:lnSpc>
              <a:buClr>
                <a:schemeClr val="accent5"/>
              </a:buClr>
            </a:pPr>
            <a:r>
              <a:rPr lang="en-GB" sz="1400" dirty="0">
                <a:latin typeface="Host Grotesk" panose="020B0504030402000203" pitchFamily="34" charset="77"/>
              </a:rPr>
              <a:t>Rugby Borough Council are in contact with WRCI to discuss how businesses can continue to access </a:t>
            </a:r>
            <a:r>
              <a:rPr lang="en-GB" sz="1400" dirty="0" err="1">
                <a:latin typeface="Host Grotesk" panose="020B0504030402000203" pitchFamily="34" charset="77"/>
              </a:rPr>
              <a:t>Pubwatch</a:t>
            </a:r>
            <a:r>
              <a:rPr lang="en-GB" sz="1400" dirty="0">
                <a:latin typeface="Host Grotesk" panose="020B0504030402000203" pitchFamily="34" charset="77"/>
              </a:rPr>
              <a:t> and </a:t>
            </a:r>
            <a:r>
              <a:rPr lang="en-GB" sz="1400" dirty="0" err="1">
                <a:latin typeface="Host Grotesk" panose="020B0504030402000203" pitchFamily="34" charset="77"/>
              </a:rPr>
              <a:t>RetailWatch</a:t>
            </a:r>
            <a:r>
              <a:rPr lang="en-GB" sz="1400" dirty="0">
                <a:latin typeface="Host Grotesk" panose="020B0504030402000203" pitchFamily="34" charset="77"/>
              </a:rPr>
              <a:t>/</a:t>
            </a:r>
            <a:r>
              <a:rPr lang="en-GB" sz="1400" dirty="0" err="1">
                <a:latin typeface="Host Grotesk" panose="020B0504030402000203" pitchFamily="34" charset="77"/>
              </a:rPr>
              <a:t>ShopNet</a:t>
            </a:r>
            <a:r>
              <a:rPr lang="en-GB" sz="1400" dirty="0">
                <a:latin typeface="Host Grotesk" panose="020B0504030402000203" pitchFamily="34" charset="77"/>
              </a:rPr>
              <a:t> and will communicate with businesses in due course.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7F2B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5A98F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B3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F5A9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5A98F"/>
                </a:solidFill>
                <a:latin typeface="Host Grotesk"/>
              </a:rPr>
              <a:t>Related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3723"/>
            <a:ext cx="91440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800" b="1" dirty="0">
                <a:solidFill>
                  <a:srgbClr val="FFFFFF"/>
                </a:solidFill>
                <a:latin typeface="Fields Display"/>
              </a:rPr>
              <a:t>CCTV update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52953"/>
            <a:ext cx="11247120" cy="4431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1847548"/>
            <a:ext cx="10789920" cy="4180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5"/>
              </a:buClr>
            </a:pPr>
            <a:r>
              <a:rPr lang="en-US" sz="1600" b="1" dirty="0">
                <a:latin typeface="Host Grotesk" panose="020B0504030402000203" pitchFamily="34" charset="77"/>
              </a:rPr>
              <a:t>Previous arrangement</a:t>
            </a:r>
          </a:p>
          <a:p>
            <a:pPr marL="342900" lvl="1" indent="-342900"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Rugby Borough Council previously contracted Rugby First Limited to operate and monitor the town </a:t>
            </a:r>
            <a:r>
              <a:rPr lang="en-US" sz="1600" dirty="0" err="1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centre</a:t>
            </a: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 CCTV system.</a:t>
            </a:r>
          </a:p>
          <a:p>
            <a:pPr>
              <a:buClr>
                <a:schemeClr val="accent5"/>
              </a:buClr>
            </a:pPr>
            <a:endParaRPr lang="en-US" sz="1600" b="1" dirty="0">
              <a:latin typeface="Host Grotesk" panose="020B0504030402000203" pitchFamily="34" charset="77"/>
            </a:endParaRPr>
          </a:p>
          <a:p>
            <a:pPr>
              <a:buClr>
                <a:schemeClr val="accent5"/>
              </a:buClr>
            </a:pPr>
            <a:r>
              <a:rPr lang="en-US" sz="1600" b="1" dirty="0">
                <a:latin typeface="Host Grotesk" panose="020B0504030402000203" pitchFamily="34" charset="77"/>
              </a:rPr>
              <a:t>Current position</a:t>
            </a:r>
            <a:endParaRPr lang="en-US" sz="1600" dirty="0">
              <a:latin typeface="Host Grotesk" panose="020B0504030402000203" pitchFamily="34" charset="77"/>
            </a:endParaRPr>
          </a:p>
          <a:p>
            <a:pPr marL="342900" lvl="1" indent="-342900"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That contractual arrangement will not continue beyond 31 March 2026.</a:t>
            </a:r>
          </a:p>
          <a:p>
            <a:pPr marL="342900" lvl="1" indent="-342900"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Rugby Borough Council </a:t>
            </a:r>
            <a:r>
              <a:rPr lang="en-US" sz="1600" dirty="0" err="1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recognises</a:t>
            </a: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 the important role CCTV plays in supporting community safety and police investigations.</a:t>
            </a:r>
          </a:p>
          <a:p>
            <a:pPr marL="342900" lvl="1" indent="-342900"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There will be no loss of continuity of CCTV following the arrangement between RBC &amp; Rugby First ending on 31 March 2026.</a:t>
            </a:r>
          </a:p>
          <a:p>
            <a:pPr>
              <a:buClr>
                <a:schemeClr val="accent5"/>
              </a:buClr>
            </a:pPr>
            <a:endParaRPr lang="en-US" sz="1600" b="1" dirty="0">
              <a:latin typeface="Host Grotesk" panose="020B0504030402000203" pitchFamily="34" charset="77"/>
            </a:endParaRPr>
          </a:p>
          <a:p>
            <a:pPr>
              <a:buClr>
                <a:schemeClr val="accent5"/>
              </a:buClr>
            </a:pPr>
            <a:r>
              <a:rPr lang="en-US" sz="1600" b="1" dirty="0">
                <a:latin typeface="Host Grotesk" panose="020B0504030402000203" pitchFamily="34" charset="77"/>
              </a:rPr>
              <a:t>Next steps</a:t>
            </a:r>
            <a:endParaRPr lang="en-US" sz="1600" dirty="0">
              <a:latin typeface="Host Grotesk" panose="020B0504030402000203" pitchFamily="34" charset="77"/>
            </a:endParaRPr>
          </a:p>
          <a:p>
            <a:pPr marL="342900" lvl="1" indent="-342900">
              <a:spcBef>
                <a:spcPts val="1000"/>
              </a:spcBef>
              <a:buClr>
                <a:schemeClr val="accent5"/>
              </a:buClr>
              <a:buSzPct val="80000"/>
              <a:buFont typeface="Wingdings 3" charset="2"/>
              <a:buChar char="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The Council will establish a new CCTV monitoring and management arrangement for the town </a:t>
            </a:r>
            <a:r>
              <a:rPr lang="en-US" sz="1600" dirty="0" err="1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centre</a:t>
            </a: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, including significant </a:t>
            </a:r>
            <a:r>
              <a:rPr lang="en-US" sz="1600" dirty="0" err="1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modernisation</a:t>
            </a:r>
            <a:r>
              <a:rPr lang="en-US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 and upgrades of hardware and technologies.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528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5A98F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>
                <a:solidFill>
                  <a:srgbClr val="FFFFFF"/>
                </a:solidFill>
                <a:latin typeface="Fields Display"/>
              </a:rPr>
              <a:t>Town Centre Management </a:t>
            </a:r>
            <a:r>
              <a:rPr lang="en-GB" sz="2800" b="1">
                <a:solidFill>
                  <a:srgbClr val="FFFFFF"/>
                </a:solidFill>
                <a:latin typeface="Fields Display"/>
              </a:rPr>
              <a:t>and</a:t>
            </a:r>
            <a:r>
              <a:rPr sz="2800" b="1">
                <a:solidFill>
                  <a:srgbClr val="FFFFFF"/>
                </a:solidFill>
                <a:latin typeface="Fields Display"/>
              </a:rPr>
              <a:t> </a:t>
            </a:r>
            <a:r>
              <a:rPr sz="2800" b="1" dirty="0">
                <a:solidFill>
                  <a:srgbClr val="FFFFFF"/>
                </a:solidFill>
                <a:latin typeface="Fields Display"/>
              </a:rPr>
              <a:t>Coordination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66093"/>
            <a:ext cx="54864" cy="457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340581"/>
            <a:ext cx="10972800" cy="353943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pPr algn="l"/>
            <a:r>
              <a:rPr sz="1700" b="0" dirty="0">
                <a:solidFill>
                  <a:srgbClr val="404A40"/>
                </a:solidFill>
                <a:latin typeface="Host Grotesk"/>
              </a:rPr>
              <a:t>There are no Council plans for a new BID.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951893"/>
            <a:ext cx="54864" cy="457200"/>
          </a:xfrm>
          <a:prstGeom prst="rect">
            <a:avLst/>
          </a:prstGeom>
          <a:solidFill>
            <a:srgbClr val="B0D4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2026381"/>
            <a:ext cx="10972800" cy="353943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pPr algn="l"/>
            <a:r>
              <a:rPr sz="1700" b="0">
                <a:solidFill>
                  <a:srgbClr val="404A40"/>
                </a:solidFill>
                <a:latin typeface="Host Grotesk"/>
              </a:rPr>
              <a:t>Any proposals for a new BID would need to come from the business community, not the Council.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637693"/>
            <a:ext cx="54864" cy="457200"/>
          </a:xfrm>
          <a:prstGeom prst="rect">
            <a:avLst/>
          </a:prstGeom>
          <a:solidFill>
            <a:srgbClr val="7F2B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2712182"/>
            <a:ext cx="10972800" cy="353943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pPr algn="l"/>
            <a:r>
              <a:rPr sz="1700" b="0">
                <a:solidFill>
                  <a:srgbClr val="404A40"/>
                </a:solidFill>
                <a:latin typeface="Host Grotesk"/>
              </a:rPr>
              <a:t>Options are being considered for approach to Town Centre Management and Coordination – no fixed plans.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323493"/>
            <a:ext cx="54864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3397981"/>
            <a:ext cx="10972800" cy="353943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pPr algn="l"/>
            <a:r>
              <a:rPr sz="1700" b="0">
                <a:solidFill>
                  <a:srgbClr val="404A40"/>
                </a:solidFill>
                <a:latin typeface="Host Grotesk"/>
              </a:rPr>
              <a:t>Important to see what the need and demand is post the BID.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4009293"/>
            <a:ext cx="5486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0080" y="4083781"/>
            <a:ext cx="10972800" cy="353943"/>
          </a:xfrm>
          <a:prstGeom prst="rect">
            <a:avLst/>
          </a:prstGeom>
          <a:noFill/>
        </p:spPr>
        <p:txBody>
          <a:bodyPr wrap="square" lIns="90000" anchor="ctr" anchorCtr="0">
            <a:spAutoFit/>
          </a:bodyPr>
          <a:lstStyle/>
          <a:p>
            <a:pPr algn="l"/>
            <a:r>
              <a:rPr sz="1700" b="0" dirty="0">
                <a:solidFill>
                  <a:srgbClr val="404A40"/>
                </a:solidFill>
                <a:latin typeface="Host Grotesk"/>
              </a:rPr>
              <a:t>Welcome ideas and thoughts on what is needed from Town Centre Businesses.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4695093"/>
            <a:ext cx="12188825" cy="17285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48640" y="4932394"/>
            <a:ext cx="1097280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latin typeface="Host Grotesk"/>
              </a:rPr>
              <a:t>Economic Development Team is here to listen and support Town Centre Businesses</a:t>
            </a:r>
            <a:endParaRPr lang="en-GB" sz="1600" b="1" dirty="0">
              <a:latin typeface="Host Grotesk"/>
            </a:endParaRPr>
          </a:p>
          <a:p>
            <a:pPr algn="ctr"/>
            <a:endParaRPr lang="en-GB" sz="1600" b="1" dirty="0">
              <a:latin typeface="Host Grotesk"/>
            </a:endParaRPr>
          </a:p>
          <a:p>
            <a:pPr algn="ctr"/>
            <a:r>
              <a:rPr lang="en-GB" sz="1400" dirty="0">
                <a:latin typeface="Host Grotesk"/>
              </a:rPr>
              <a:t>Matt Fletcher – Economic Development Manager    </a:t>
            </a:r>
          </a:p>
          <a:p>
            <a:pPr algn="ctr"/>
            <a:r>
              <a:rPr lang="en-GB" sz="1400" dirty="0" err="1">
                <a:latin typeface="Host Grotesk"/>
              </a:rPr>
              <a:t>matthew.fletcher@rugby.gov.uk</a:t>
            </a:r>
            <a:r>
              <a:rPr lang="en-GB" sz="1400" dirty="0">
                <a:latin typeface="Host Grotesk"/>
              </a:rPr>
              <a:t> / </a:t>
            </a:r>
            <a:r>
              <a:rPr lang="en-GB" sz="1400" dirty="0" err="1">
                <a:latin typeface="Host Grotesk"/>
              </a:rPr>
              <a:t>business@rugby.gov.uk</a:t>
            </a:r>
            <a:r>
              <a:rPr lang="en-GB" sz="1400" dirty="0">
                <a:latin typeface="Host Grotesk"/>
              </a:rPr>
              <a:t>    </a:t>
            </a:r>
          </a:p>
          <a:p>
            <a:pPr algn="ctr"/>
            <a:r>
              <a:rPr lang="en-GB" sz="1400" dirty="0">
                <a:latin typeface="Host Grotesk"/>
              </a:rPr>
              <a:t>Mobile: 07989 470 998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B0D4B0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D4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976338" cy="6858000"/>
          </a:xfrm>
          <a:prstGeom prst="rect">
            <a:avLst/>
          </a:prstGeom>
          <a:solidFill>
            <a:srgbClr val="404A4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45720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B0D4B0"/>
                </a:solidFill>
                <a:latin typeface="Host Grotesk"/>
              </a:rPr>
              <a:t>Welcome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769" y="1520785"/>
            <a:ext cx="800451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 dirty="0">
                <a:solidFill>
                  <a:srgbClr val="FFFFFF"/>
                </a:solidFill>
                <a:latin typeface="Fields Display"/>
              </a:rPr>
              <a:t>Welcome
and
Introductions</a:t>
            </a:r>
            <a:endParaRPr lang="en-GB" sz="5400" b="1" dirty="0">
              <a:solidFill>
                <a:srgbClr val="FFFFFF"/>
              </a:solidFill>
              <a:latin typeface="Fields Display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B0D4B0"/>
                </a:solidFill>
                <a:latin typeface="Host Grotesk"/>
              </a:rPr>
              <a:t>Rugby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D13A0C4-7A67-8618-374C-869BAA7D9158}"/>
              </a:ext>
            </a:extLst>
          </p:cNvPr>
          <p:cNvSpPr/>
          <p:nvPr/>
        </p:nvSpPr>
        <p:spPr>
          <a:xfrm>
            <a:off x="2436676" y="4489936"/>
            <a:ext cx="4429415" cy="847279"/>
          </a:xfrm>
          <a:custGeom>
            <a:avLst/>
            <a:gdLst>
              <a:gd name="csX0" fmla="*/ 0 w 4419600"/>
              <a:gd name="csY0" fmla="*/ 141216 h 847277"/>
              <a:gd name="csX1" fmla="*/ 141216 w 4419600"/>
              <a:gd name="csY1" fmla="*/ 0 h 847277"/>
              <a:gd name="csX2" fmla="*/ 4278384 w 4419600"/>
              <a:gd name="csY2" fmla="*/ 0 h 847277"/>
              <a:gd name="csX3" fmla="*/ 4419600 w 4419600"/>
              <a:gd name="csY3" fmla="*/ 141216 h 847277"/>
              <a:gd name="csX4" fmla="*/ 4419600 w 4419600"/>
              <a:gd name="csY4" fmla="*/ 706061 h 847277"/>
              <a:gd name="csX5" fmla="*/ 4278384 w 4419600"/>
              <a:gd name="csY5" fmla="*/ 847277 h 847277"/>
              <a:gd name="csX6" fmla="*/ 141216 w 4419600"/>
              <a:gd name="csY6" fmla="*/ 847277 h 847277"/>
              <a:gd name="csX7" fmla="*/ 0 w 4419600"/>
              <a:gd name="csY7" fmla="*/ 706061 h 847277"/>
              <a:gd name="csX8" fmla="*/ 0 w 4419600"/>
              <a:gd name="csY8" fmla="*/ 141216 h 847277"/>
              <a:gd name="csX0" fmla="*/ 1723 w 4421323"/>
              <a:gd name="csY0" fmla="*/ 141216 h 847277"/>
              <a:gd name="csX1" fmla="*/ 142939 w 4421323"/>
              <a:gd name="csY1" fmla="*/ 0 h 847277"/>
              <a:gd name="csX2" fmla="*/ 4280107 w 4421323"/>
              <a:gd name="csY2" fmla="*/ 0 h 847277"/>
              <a:gd name="csX3" fmla="*/ 4421323 w 4421323"/>
              <a:gd name="csY3" fmla="*/ 141216 h 847277"/>
              <a:gd name="csX4" fmla="*/ 4421323 w 4421323"/>
              <a:gd name="csY4" fmla="*/ 706061 h 847277"/>
              <a:gd name="csX5" fmla="*/ 4280107 w 4421323"/>
              <a:gd name="csY5" fmla="*/ 847277 h 847277"/>
              <a:gd name="csX6" fmla="*/ 62019 w 4421323"/>
              <a:gd name="csY6" fmla="*/ 847277 h 847277"/>
              <a:gd name="csX7" fmla="*/ 1723 w 4421323"/>
              <a:gd name="csY7" fmla="*/ 706061 h 847277"/>
              <a:gd name="csX8" fmla="*/ 1723 w 4421323"/>
              <a:gd name="csY8" fmla="*/ 141216 h 847277"/>
              <a:gd name="csX0" fmla="*/ 1723 w 4421323"/>
              <a:gd name="csY0" fmla="*/ 76482 h 847279"/>
              <a:gd name="csX1" fmla="*/ 142939 w 4421323"/>
              <a:gd name="csY1" fmla="*/ 2 h 847279"/>
              <a:gd name="csX2" fmla="*/ 4280107 w 4421323"/>
              <a:gd name="csY2" fmla="*/ 2 h 847279"/>
              <a:gd name="csX3" fmla="*/ 4421323 w 4421323"/>
              <a:gd name="csY3" fmla="*/ 141218 h 847279"/>
              <a:gd name="csX4" fmla="*/ 4421323 w 4421323"/>
              <a:gd name="csY4" fmla="*/ 706063 h 847279"/>
              <a:gd name="csX5" fmla="*/ 4280107 w 4421323"/>
              <a:gd name="csY5" fmla="*/ 847279 h 847279"/>
              <a:gd name="csX6" fmla="*/ 62019 w 4421323"/>
              <a:gd name="csY6" fmla="*/ 847279 h 847279"/>
              <a:gd name="csX7" fmla="*/ 1723 w 4421323"/>
              <a:gd name="csY7" fmla="*/ 706063 h 847279"/>
              <a:gd name="csX8" fmla="*/ 1723 w 4421323"/>
              <a:gd name="csY8" fmla="*/ 76482 h 847279"/>
              <a:gd name="csX0" fmla="*/ 1723 w 4421323"/>
              <a:gd name="csY0" fmla="*/ 76482 h 847279"/>
              <a:gd name="csX1" fmla="*/ 142939 w 4421323"/>
              <a:gd name="csY1" fmla="*/ 2 h 847279"/>
              <a:gd name="csX2" fmla="*/ 4280107 w 4421323"/>
              <a:gd name="csY2" fmla="*/ 2 h 847279"/>
              <a:gd name="csX3" fmla="*/ 4413231 w 4421323"/>
              <a:gd name="csY3" fmla="*/ 100758 h 847279"/>
              <a:gd name="csX4" fmla="*/ 4421323 w 4421323"/>
              <a:gd name="csY4" fmla="*/ 706063 h 847279"/>
              <a:gd name="csX5" fmla="*/ 4280107 w 4421323"/>
              <a:gd name="csY5" fmla="*/ 847279 h 847279"/>
              <a:gd name="csX6" fmla="*/ 62019 w 4421323"/>
              <a:gd name="csY6" fmla="*/ 847279 h 847279"/>
              <a:gd name="csX7" fmla="*/ 1723 w 4421323"/>
              <a:gd name="csY7" fmla="*/ 706063 h 847279"/>
              <a:gd name="csX8" fmla="*/ 1723 w 4421323"/>
              <a:gd name="csY8" fmla="*/ 76482 h 847279"/>
              <a:gd name="csX0" fmla="*/ 1723 w 4429415"/>
              <a:gd name="csY0" fmla="*/ 76482 h 847279"/>
              <a:gd name="csX1" fmla="*/ 142939 w 4429415"/>
              <a:gd name="csY1" fmla="*/ 2 h 847279"/>
              <a:gd name="csX2" fmla="*/ 4280107 w 4429415"/>
              <a:gd name="csY2" fmla="*/ 2 h 847279"/>
              <a:gd name="csX3" fmla="*/ 4413231 w 4429415"/>
              <a:gd name="csY3" fmla="*/ 100758 h 847279"/>
              <a:gd name="csX4" fmla="*/ 4429415 w 4429415"/>
              <a:gd name="csY4" fmla="*/ 754615 h 847279"/>
              <a:gd name="csX5" fmla="*/ 4280107 w 4429415"/>
              <a:gd name="csY5" fmla="*/ 847279 h 847279"/>
              <a:gd name="csX6" fmla="*/ 62019 w 4429415"/>
              <a:gd name="csY6" fmla="*/ 847279 h 847279"/>
              <a:gd name="csX7" fmla="*/ 1723 w 4429415"/>
              <a:gd name="csY7" fmla="*/ 706063 h 847279"/>
              <a:gd name="csX8" fmla="*/ 1723 w 4429415"/>
              <a:gd name="csY8" fmla="*/ 76482 h 8472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4429415" h="847279">
                <a:moveTo>
                  <a:pt x="1723" y="76482"/>
                </a:moveTo>
                <a:cubicBezTo>
                  <a:pt x="1723" y="-1509"/>
                  <a:pt x="64948" y="2"/>
                  <a:pt x="142939" y="2"/>
                </a:cubicBezTo>
                <a:lnTo>
                  <a:pt x="4280107" y="2"/>
                </a:lnTo>
                <a:cubicBezTo>
                  <a:pt x="4358098" y="2"/>
                  <a:pt x="4413231" y="22767"/>
                  <a:pt x="4413231" y="100758"/>
                </a:cubicBezTo>
                <a:lnTo>
                  <a:pt x="4429415" y="754615"/>
                </a:lnTo>
                <a:cubicBezTo>
                  <a:pt x="4429415" y="832606"/>
                  <a:pt x="4358098" y="847279"/>
                  <a:pt x="4280107" y="847279"/>
                </a:cubicBezTo>
                <a:lnTo>
                  <a:pt x="62019" y="847279"/>
                </a:lnTo>
                <a:cubicBezTo>
                  <a:pt x="-15972" y="847279"/>
                  <a:pt x="1723" y="784054"/>
                  <a:pt x="1723" y="706063"/>
                </a:cubicBezTo>
                <a:lnTo>
                  <a:pt x="1723" y="76482"/>
                </a:lnTo>
                <a:close/>
              </a:path>
            </a:pathLst>
          </a:custGeom>
          <a:solidFill>
            <a:schemeClr val="bg2"/>
          </a:solidFill>
          <a:ln>
            <a:rou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03E554-F85C-E2FA-271A-3A3F7E5E1BD3}"/>
              </a:ext>
            </a:extLst>
          </p:cNvPr>
          <p:cNvSpPr txBox="1"/>
          <p:nvPr/>
        </p:nvSpPr>
        <p:spPr>
          <a:xfrm>
            <a:off x="2450123" y="4607122"/>
            <a:ext cx="4396154" cy="646331"/>
          </a:xfrm>
          <a:prstGeom prst="rect">
            <a:avLst/>
          </a:prstGeom>
          <a:noFill/>
          <a:effectLst>
            <a:softEdge rad="0"/>
          </a:effectLst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404A40"/>
                </a:solidFill>
                <a:latin typeface="Fields Display"/>
              </a:rPr>
              <a:t>Cllr Michael Moran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05077" y="1437620"/>
            <a:ext cx="5426548" cy="2194560"/>
          </a:xfrm>
          <a:prstGeom prst="rect">
            <a:avLst/>
          </a:prstGeom>
          <a:solidFill>
            <a:srgbClr val="B0D4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Fields Display"/>
              </a:rPr>
              <a:t>Agenda and approach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37620"/>
            <a:ext cx="5426547" cy="2194560"/>
          </a:xfrm>
          <a:prstGeom prst="rect">
            <a:avLst/>
          </a:prstGeom>
          <a:solidFill>
            <a:srgbClr val="BAE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57750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B4A59"/>
                </a:solidFill>
                <a:latin typeface="Host Grotesk"/>
              </a:rPr>
              <a:t>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79" y="2089270"/>
            <a:ext cx="5104228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dirty="0">
                <a:solidFill>
                  <a:srgbClr val="2B4A59"/>
                </a:solidFill>
                <a:latin typeface="Host Grotesk"/>
              </a:rPr>
              <a:t>Maximum 15 minutes for each theme, with questions and answers.
Further detailed questions can be asked at the end of the sessions.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87956" y="1574779"/>
            <a:ext cx="5320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404A40"/>
                </a:solidFill>
                <a:latin typeface="Host Grotesk"/>
              </a:rPr>
              <a:t>BID Transition plans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87955" y="2063850"/>
            <a:ext cx="5426547" cy="1233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sz="1700" b="0" dirty="0">
                <a:solidFill>
                  <a:srgbClr val="404A40"/>
                </a:solidFill>
                <a:latin typeface="Host Grotesk"/>
              </a:rPr>
              <a:t>• Street Cleaning
• Town Centre Events
• Community Safety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840480"/>
            <a:ext cx="5426546" cy="2377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3980765"/>
            <a:ext cx="46362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chemeClr val="accent2">
                    <a:lumMod val="10000"/>
                  </a:schemeClr>
                </a:solidFill>
                <a:latin typeface="Host Grotesk"/>
              </a:rPr>
              <a:t>Related services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79" y="4473448"/>
            <a:ext cx="4636294" cy="840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sz="1700" b="0" dirty="0">
                <a:solidFill>
                  <a:schemeClr val="accent2">
                    <a:lumMod val="10000"/>
                  </a:schemeClr>
                </a:solidFill>
                <a:latin typeface="Host Grotesk"/>
              </a:rPr>
              <a:t>• CCTV
• Town Centre Management Coordination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5077" y="3815060"/>
            <a:ext cx="5426548" cy="23774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87956" y="3977209"/>
            <a:ext cx="49185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chemeClr val="accent4">
                    <a:lumMod val="50000"/>
                  </a:schemeClr>
                </a:solidFill>
                <a:latin typeface="Host Grotesk"/>
              </a:rPr>
              <a:t>Event close and summary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7955" y="4465627"/>
            <a:ext cx="506078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dirty="0">
                <a:solidFill>
                  <a:schemeClr val="accent4">
                    <a:lumMod val="50000"/>
                  </a:schemeClr>
                </a:solidFill>
                <a:latin typeface="Host Grotesk"/>
              </a:rPr>
              <a:t>Questions and open discussion</a:t>
            </a:r>
            <a:r>
              <a:rPr lang="en-GB" sz="1700" b="0" dirty="0">
                <a:solidFill>
                  <a:schemeClr val="accent4">
                    <a:lumMod val="50000"/>
                  </a:schemeClr>
                </a:solidFill>
                <a:latin typeface="Host Grotesk"/>
              </a:rPr>
              <a:t> </a:t>
            </a:r>
            <a:r>
              <a:rPr sz="1700" b="0" dirty="0">
                <a:solidFill>
                  <a:schemeClr val="accent4">
                    <a:lumMod val="50000"/>
                  </a:schemeClr>
                </a:solidFill>
                <a:latin typeface="Host Grotesk"/>
              </a:rPr>
              <a:t>with officers following presentations.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B0D4B0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A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E21A2A9-4D32-15EF-B639-125FCCF7CDB2}"/>
              </a:ext>
            </a:extLst>
          </p:cNvPr>
          <p:cNvSpPr/>
          <p:nvPr/>
        </p:nvSpPr>
        <p:spPr>
          <a:xfrm>
            <a:off x="-1" y="0"/>
            <a:ext cx="12188825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548640" y="365760"/>
            <a:ext cx="1828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Fields Display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45920"/>
            <a:ext cx="914400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800" b="1" dirty="0">
                <a:solidFill>
                  <a:schemeClr val="bg1"/>
                </a:solidFill>
                <a:latin typeface="Fields Display"/>
              </a:rPr>
              <a:t>Street
Clean</a:t>
            </a:r>
            <a:r>
              <a:rPr lang="en-GB" sz="5800" b="1" dirty="0">
                <a:solidFill>
                  <a:schemeClr val="bg1"/>
                </a:solidFill>
                <a:latin typeface="Fields Display"/>
              </a:rPr>
              <a:t>s</a:t>
            </a:r>
            <a:r>
              <a:rPr sz="5800" b="1" dirty="0" err="1">
                <a:solidFill>
                  <a:schemeClr val="bg1"/>
                </a:solidFill>
                <a:latin typeface="Fields Display"/>
              </a:rPr>
              <a:t>ing</a:t>
            </a:r>
            <a:endParaRPr sz="5800" b="1" dirty="0">
              <a:solidFill>
                <a:schemeClr val="bg1"/>
              </a:solidFill>
              <a:latin typeface="Fields Display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1828800" cy="548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222C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6446520"/>
            <a:ext cx="9364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DF068-563F-731E-0DD8-EB2AB8BA3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49E913-6E4E-8F4F-F626-17C4345E7252}"/>
              </a:ext>
            </a:extLst>
          </p:cNvPr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08DB97-1E24-E37B-EABE-DEC8855204D1}"/>
              </a:ext>
            </a:extLst>
          </p:cNvPr>
          <p:cNvSpPr txBox="1"/>
          <p:nvPr/>
        </p:nvSpPr>
        <p:spPr>
          <a:xfrm>
            <a:off x="548640" y="274320"/>
            <a:ext cx="114741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  <a:latin typeface="Fields" pitchFamily="2" charset="0"/>
              </a:rPr>
              <a:t>Street Clean</a:t>
            </a:r>
            <a:r>
              <a:rPr lang="en-GB" sz="2800" b="1" dirty="0">
                <a:solidFill>
                  <a:srgbClr val="FFFFFF"/>
                </a:solidFill>
                <a:latin typeface="Fields" pitchFamily="2" charset="0"/>
              </a:rPr>
              <a:t>s</a:t>
            </a:r>
            <a:r>
              <a:rPr sz="2800" b="1" dirty="0" err="1">
                <a:solidFill>
                  <a:srgbClr val="FFFFFF"/>
                </a:solidFill>
                <a:latin typeface="Fields" pitchFamily="2" charset="0"/>
              </a:rPr>
              <a:t>ing</a:t>
            </a:r>
            <a:r>
              <a:rPr sz="2800" b="1" dirty="0">
                <a:solidFill>
                  <a:srgbClr val="FFFFFF"/>
                </a:solidFill>
                <a:latin typeface="Fields" pitchFamily="2" charset="0"/>
              </a:rPr>
              <a:t> – </a:t>
            </a:r>
            <a:r>
              <a:rPr lang="en-GB" sz="2000" b="1" dirty="0">
                <a:solidFill>
                  <a:schemeClr val="bg1"/>
                </a:solidFill>
                <a:latin typeface="Fields" pitchFamily="2" charset="0"/>
              </a:rPr>
              <a:t>Claire Owen (Assistant Director Operations and traded Services)</a:t>
            </a:r>
            <a:endParaRPr lang="en-GB" sz="2800" b="1" dirty="0">
              <a:solidFill>
                <a:schemeClr val="bg1"/>
              </a:solidFill>
              <a:latin typeface="Fields" pitchFamily="2" charset="0"/>
            </a:endParaRPr>
          </a:p>
          <a:p>
            <a:pPr algn="l"/>
            <a:endParaRPr sz="2800" b="1" dirty="0">
              <a:solidFill>
                <a:srgbClr val="FFFFFF"/>
              </a:solidFill>
              <a:latin typeface="Fields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DD9687-B86D-3717-119D-F9981CF5FBF9}"/>
              </a:ext>
            </a:extLst>
          </p:cNvPr>
          <p:cNvSpPr/>
          <p:nvPr/>
        </p:nvSpPr>
        <p:spPr>
          <a:xfrm>
            <a:off x="365760" y="1280160"/>
            <a:ext cx="11474548" cy="484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BAC84B-5ABA-25BC-6339-2EBC73C636C0}"/>
              </a:ext>
            </a:extLst>
          </p:cNvPr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934874-4693-5E01-48A5-0D037854EED0}"/>
              </a:ext>
            </a:extLst>
          </p:cNvPr>
          <p:cNvSpPr txBox="1"/>
          <p:nvPr/>
        </p:nvSpPr>
        <p:spPr>
          <a:xfrm>
            <a:off x="365760" y="6446520"/>
            <a:ext cx="9364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Host Grotesk"/>
              </a:rPr>
              <a:t>Rugby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1EF1E5-9935-8224-2488-BC85FB499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269880"/>
              </p:ext>
            </p:extLst>
          </p:nvPr>
        </p:nvGraphicFramePr>
        <p:xfrm>
          <a:off x="548640" y="1502746"/>
          <a:ext cx="11057205" cy="431189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63240">
                  <a:extLst>
                    <a:ext uri="{9D8B030D-6E8A-4147-A177-3AD203B41FA5}">
                      <a16:colId xmlns:a16="http://schemas.microsoft.com/office/drawing/2014/main" val="408574316"/>
                    </a:ext>
                  </a:extLst>
                </a:gridCol>
                <a:gridCol w="3600450">
                  <a:extLst>
                    <a:ext uri="{9D8B030D-6E8A-4147-A177-3AD203B41FA5}">
                      <a16:colId xmlns:a16="http://schemas.microsoft.com/office/drawing/2014/main" val="2205518316"/>
                    </a:ext>
                  </a:extLst>
                </a:gridCol>
                <a:gridCol w="4393515">
                  <a:extLst>
                    <a:ext uri="{9D8B030D-6E8A-4147-A177-3AD203B41FA5}">
                      <a16:colId xmlns:a16="http://schemas.microsoft.com/office/drawing/2014/main" val="4263855591"/>
                    </a:ext>
                  </a:extLst>
                </a:gridCol>
              </a:tblGrid>
              <a:tr h="637159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Host Grotesk" panose="020B0504030402000203" pitchFamily="34" charset="77"/>
                        </a:rPr>
                        <a:t>Aspect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Host Grotesk" panose="020B0504030402000203" pitchFamily="34" charset="77"/>
                        </a:rPr>
                        <a:t>Current (before 1 Apr)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Host Grotesk" panose="020B0504030402000203" pitchFamily="34" charset="77"/>
                        </a:rPr>
                        <a:t>Future (1 Apr onwards)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2650030"/>
                  </a:ext>
                </a:extLst>
              </a:tr>
              <a:tr h="91868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Service Delivery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Council: 6.00-8.00 am</a:t>
                      </a:r>
                    </a:p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BID: enhanced daytime cleaning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Host Grotesk" panose="020B0504030402000203" pitchFamily="34" charset="77"/>
                        </a:rPr>
                        <a:t>Council manages all town </a:t>
                      </a:r>
                      <a:r>
                        <a:rPr lang="en-US" sz="1600" dirty="0" err="1">
                          <a:latin typeface="Host Grotesk" panose="020B0504030402000203" pitchFamily="34" charset="77"/>
                        </a:rPr>
                        <a:t>centre</a:t>
                      </a:r>
                      <a:r>
                        <a:rPr lang="en-US" sz="1600" dirty="0">
                          <a:latin typeface="Host Grotesk" panose="020B0504030402000203" pitchFamily="34" charset="77"/>
                        </a:rPr>
                        <a:t> cleaning based on monitored </a:t>
                      </a:r>
                      <a:r>
                        <a:rPr lang="en-US" sz="1600">
                          <a:latin typeface="Host Grotesk" panose="020B0504030402000203" pitchFamily="34" charset="77"/>
                        </a:rPr>
                        <a:t>need with exception of private business premises</a:t>
                      </a:r>
                      <a:endParaRPr lang="en-US" sz="1600" dirty="0">
                        <a:latin typeface="Host Grotesk" panose="020B050403040200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5764145"/>
                  </a:ext>
                </a:extLst>
              </a:tr>
              <a:tr h="91868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Operational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Council: 6.00-8.00 am</a:t>
                      </a:r>
                    </a:p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BID: enhanced daytime cleaning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Daytime cleaning as required, evidence based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45479"/>
                  </a:ext>
                </a:extLst>
              </a:tr>
              <a:tr h="91868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Decision Making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BID determines priorities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Council set priorities, resource allocation based on monitoring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656002"/>
                  </a:ext>
                </a:extLst>
              </a:tr>
              <a:tr h="91868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Monitoring and Reporting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BID 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Host Grotesk" panose="020B0504030402000203" pitchFamily="34" charset="77"/>
                        </a:rPr>
                        <a:t>Council officers monitor litter, spillages and use existing reporting channels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7686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01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005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>
                <a:solidFill>
                  <a:srgbClr val="FFFFFF"/>
                </a:solidFill>
                <a:latin typeface="Fields Display"/>
              </a:rPr>
              <a:t>Street Clean</a:t>
            </a:r>
            <a:r>
              <a:rPr lang="en-GB" sz="2800" b="1" dirty="0">
                <a:solidFill>
                  <a:srgbClr val="FFFFFF"/>
                </a:solidFill>
                <a:latin typeface="Fields Display"/>
              </a:rPr>
              <a:t>s</a:t>
            </a:r>
            <a:r>
              <a:rPr sz="2800" b="1" dirty="0" err="1">
                <a:solidFill>
                  <a:srgbClr val="FFFFFF"/>
                </a:solidFill>
                <a:latin typeface="Fields Display"/>
              </a:rPr>
              <a:t>ing</a:t>
            </a:r>
            <a:r>
              <a:rPr sz="2800" b="1" dirty="0">
                <a:solidFill>
                  <a:srgbClr val="FFFFFF"/>
                </a:solidFill>
                <a:latin typeface="Fields Display"/>
              </a:rPr>
              <a:t> – monitoring / review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11338560" cy="484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84505" y="1630958"/>
            <a:ext cx="10789920" cy="3869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Clr>
                <a:schemeClr val="tx2"/>
              </a:buClr>
              <a:buSzPct val="80000"/>
              <a:defRPr/>
            </a:pPr>
            <a:r>
              <a:rPr lang="en-GB" sz="1500" b="1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Monitoring &amp; Response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Officers actively assess litter, spillages, and gum accumulation.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Resource allocation and frequency, informed by observations.</a:t>
            </a:r>
          </a:p>
          <a:p>
            <a:pPr lvl="0">
              <a:lnSpc>
                <a:spcPct val="150000"/>
              </a:lnSpc>
              <a:buClr>
                <a:schemeClr val="tx2"/>
              </a:buClr>
              <a:buSzPct val="80000"/>
              <a:defRPr/>
            </a:pPr>
            <a:endParaRPr lang="en-GB" sz="1500" dirty="0">
              <a:solidFill>
                <a:sysClr val="windowText" lastClr="000000"/>
              </a:solidFill>
              <a:latin typeface="Host Grotesk" panose="020B0504030402000203" pitchFamily="34" charset="77"/>
            </a:endParaRPr>
          </a:p>
          <a:p>
            <a:pPr lvl="0">
              <a:lnSpc>
                <a:spcPct val="150000"/>
              </a:lnSpc>
              <a:buClr>
                <a:schemeClr val="tx2"/>
              </a:buClr>
              <a:buSzPct val="80000"/>
              <a:defRPr/>
            </a:pPr>
            <a:r>
              <a:rPr lang="en-GB" sz="1500" b="1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Service Standards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Fly tipping: removed within 5 working days.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Litter in high footfall areas: serviced regularly.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Spillages/debris: cleared as soon as reasonably practicable.</a:t>
            </a:r>
          </a:p>
          <a:p>
            <a:pPr lvl="0">
              <a:lnSpc>
                <a:spcPct val="150000"/>
              </a:lnSpc>
              <a:buClr>
                <a:schemeClr val="tx2"/>
              </a:buClr>
              <a:buSzPct val="80000"/>
              <a:defRPr/>
            </a:pPr>
            <a:endParaRPr lang="en-GB" sz="1500" dirty="0">
              <a:solidFill>
                <a:sysClr val="windowText" lastClr="000000"/>
              </a:solidFill>
              <a:latin typeface="Host Grotesk" panose="020B0504030402000203" pitchFamily="34" charset="77"/>
            </a:endParaRPr>
          </a:p>
          <a:p>
            <a:pPr lvl="0">
              <a:lnSpc>
                <a:spcPct val="150000"/>
              </a:lnSpc>
              <a:buClr>
                <a:schemeClr val="tx2"/>
              </a:buClr>
              <a:buSzPct val="80000"/>
              <a:defRPr/>
            </a:pPr>
            <a:r>
              <a:rPr lang="en-GB" sz="1500" b="1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Visual Prioritisation:</a:t>
            </a:r>
          </a:p>
          <a:p>
            <a:pPr marL="342900" lvl="0" indent="-342900">
              <a:lnSpc>
                <a:spcPct val="150000"/>
              </a:lnSpc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5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Focus on busy and visually prominent areas to protect town centre amenity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404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446520"/>
            <a:ext cx="9364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4A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657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F6F09B"/>
                </a:solidFill>
                <a:latin typeface="Fields Display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459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800" b="1">
                <a:solidFill>
                  <a:srgbClr val="FFFFFF"/>
                </a:solidFill>
                <a:latin typeface="Fields Display"/>
              </a:rPr>
              <a:t>Town Centre
Events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1828800" cy="54864"/>
          </a:xfrm>
          <a:prstGeom prst="rect">
            <a:avLst/>
          </a:prstGeom>
          <a:solidFill>
            <a:srgbClr val="F6F0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0D2C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6F09B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C82BA3A-917A-80A1-C5A9-0C20C341B9EB}"/>
              </a:ext>
            </a:extLst>
          </p:cNvPr>
          <p:cNvSpPr/>
          <p:nvPr/>
        </p:nvSpPr>
        <p:spPr>
          <a:xfrm>
            <a:off x="365760" y="1280160"/>
            <a:ext cx="11333870" cy="484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4A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12916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  <a:latin typeface="Fields Display"/>
              </a:rPr>
              <a:t>Town Centre Events –</a:t>
            </a:r>
            <a:r>
              <a:rPr lang="en-GB" sz="2800" b="1" dirty="0">
                <a:solidFill>
                  <a:srgbClr val="FFFFFF"/>
                </a:solidFill>
                <a:latin typeface="Fields Display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Fields" pitchFamily="2" charset="0"/>
              </a:rPr>
              <a:t>Tom </a:t>
            </a:r>
            <a:r>
              <a:rPr lang="en-GB" sz="2000" b="1" dirty="0" err="1">
                <a:solidFill>
                  <a:schemeClr val="bg1"/>
                </a:solidFill>
                <a:latin typeface="Fields" pitchFamily="2" charset="0"/>
              </a:rPr>
              <a:t>Kittendorf</a:t>
            </a:r>
            <a:r>
              <a:rPr lang="en-GB" sz="2000" b="1" dirty="0">
                <a:solidFill>
                  <a:schemeClr val="bg1"/>
                </a:solidFill>
                <a:latin typeface="Fields" pitchFamily="2" charset="0"/>
              </a:rPr>
              <a:t> - Assistant Director for Leisure and Wellbeing</a:t>
            </a:r>
            <a:br>
              <a:rPr lang="en-GB" sz="2000" b="1" dirty="0">
                <a:solidFill>
                  <a:schemeClr val="bg1"/>
                </a:solidFill>
                <a:latin typeface="Fields" pitchFamily="2" charset="0"/>
              </a:rPr>
            </a:br>
            <a:endParaRPr sz="2800" b="1" dirty="0">
              <a:solidFill>
                <a:schemeClr val="bg1"/>
              </a:solidFill>
              <a:latin typeface="Fields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39" y="1496046"/>
            <a:ext cx="85367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2"/>
              </a:buClr>
            </a:pPr>
            <a:r>
              <a:rPr lang="en-GB" b="1" dirty="0">
                <a:latin typeface="Host Grotesk" panose="020B0504030402000203" pitchFamily="34" charset="77"/>
              </a:rPr>
              <a:t>Why we want to continue supporting &amp; delivering events  </a:t>
            </a:r>
            <a:endParaRPr lang="en-GB" dirty="0">
              <a:latin typeface="Host Grotesk" panose="020B0504030402000203" pitchFamily="34" charset="7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39" y="1874519"/>
            <a:ext cx="11150991" cy="3313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2"/>
              </a:buClr>
            </a:pPr>
            <a:endParaRPr lang="en-GB" sz="1600" dirty="0">
              <a:latin typeface="Host Grotesk" panose="020B0504030402000203" pitchFamily="34" charset="77"/>
            </a:endParaRPr>
          </a:p>
          <a:p>
            <a:pPr>
              <a:buClr>
                <a:schemeClr val="tx2"/>
              </a:buClr>
            </a:pPr>
            <a:r>
              <a:rPr lang="en-GB" sz="1600" dirty="0">
                <a:latin typeface="Host Grotesk" panose="020B0504030402000203" pitchFamily="34" charset="77"/>
              </a:rPr>
              <a:t>The programme of events considers meaningful impact and intervention for businesses and residents and aims to deliver the following agreed objectives:</a:t>
            </a:r>
          </a:p>
          <a:p>
            <a:pPr>
              <a:buClr>
                <a:schemeClr val="tx2"/>
              </a:buClr>
            </a:pPr>
            <a:endParaRPr lang="en-GB" sz="1600" dirty="0">
              <a:latin typeface="Host Grotesk" panose="020B0504030402000203" pitchFamily="34" charset="77"/>
            </a:endParaRPr>
          </a:p>
          <a:p>
            <a:pPr marL="342900" indent="-342900">
              <a:spcBef>
                <a:spcPts val="1000"/>
              </a:spcBef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Deliver economic impact through supporting and promoting the local network of businesses and town centre economy through increasing footfall.</a:t>
            </a:r>
          </a:p>
          <a:p>
            <a:pPr marL="342900" indent="-342900">
              <a:spcBef>
                <a:spcPts val="1000"/>
              </a:spcBef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Supporting the delivery of town centre regeneration through a coordinated approach to meanwhile uses including the trialling of different locations across the town centre. </a:t>
            </a:r>
          </a:p>
          <a:p>
            <a:pPr marL="342900" indent="-342900">
              <a:spcBef>
                <a:spcPts val="1000"/>
              </a:spcBef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Celebrating heritage, culture, faith and diversity</a:t>
            </a:r>
          </a:p>
          <a:p>
            <a:pPr marL="342900" indent="-342900">
              <a:spcBef>
                <a:spcPts val="1000"/>
              </a:spcBef>
              <a:buClr>
                <a:schemeClr val="tx2"/>
              </a:buClr>
              <a:buSzPct val="80000"/>
              <a:buFont typeface="Wingdings 3" charset="2"/>
              <a:buChar char=""/>
              <a:defRPr/>
            </a:pPr>
            <a:r>
              <a:rPr lang="en-GB" sz="16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Reducing the impact of poverty through providing opportunities to participate in activities and events locally that may not be readily available to all.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2B4A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6F09B"/>
                </a:solidFill>
                <a:latin typeface="Host Grotesk"/>
              </a:rPr>
              <a:t>Rugby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4A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005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>
                <a:solidFill>
                  <a:srgbClr val="FFFFFF"/>
                </a:solidFill>
                <a:latin typeface="Fields Display"/>
              </a:rPr>
              <a:t>Town Centre Events – </a:t>
            </a:r>
            <a:r>
              <a:rPr lang="en-GB" sz="2800" b="1" dirty="0">
                <a:solidFill>
                  <a:srgbClr val="FFFFFF"/>
                </a:solidFill>
                <a:latin typeface="Fields Display"/>
              </a:rPr>
              <a:t>what’s coming up</a:t>
            </a:r>
            <a:endParaRPr sz="2800" b="1" dirty="0">
              <a:solidFill>
                <a:srgbClr val="FFFFFF"/>
              </a:solidFill>
              <a:latin typeface="Fields Display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2B4A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446520"/>
            <a:ext cx="2743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F6F09B"/>
                </a:solidFill>
                <a:latin typeface="Host Grotesk"/>
              </a:rPr>
              <a:t>Rugby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ECF2CF-6B3B-E99B-5FA4-B6E14FCA626C}"/>
              </a:ext>
            </a:extLst>
          </p:cNvPr>
          <p:cNvSpPr/>
          <p:nvPr/>
        </p:nvSpPr>
        <p:spPr>
          <a:xfrm>
            <a:off x="365760" y="1280159"/>
            <a:ext cx="11333870" cy="5003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B631EC8-408C-025D-775B-91396DCE9894}"/>
              </a:ext>
            </a:extLst>
          </p:cNvPr>
          <p:cNvSpPr txBox="1">
            <a:spLocks/>
          </p:cNvSpPr>
          <p:nvPr/>
        </p:nvSpPr>
        <p:spPr>
          <a:xfrm>
            <a:off x="365760" y="1434877"/>
            <a:ext cx="10672313" cy="50309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1550" dirty="0">
                <a:latin typeface="Host Grotesk" panose="020B0504030402000203" pitchFamily="34" charset="77"/>
              </a:rPr>
              <a:t>Using town centre event programming from the last 3 years, an annual event programme has been approved.</a:t>
            </a:r>
            <a:endParaRPr lang="en-GB" dirty="0">
              <a:latin typeface="Host Grotesk" panose="020B0504030402000203" pitchFamily="34" charset="77"/>
            </a:endParaRPr>
          </a:p>
          <a:p>
            <a:pPr marL="0" indent="0">
              <a:buFont typeface="Arial"/>
              <a:buNone/>
            </a:pPr>
            <a:endParaRPr lang="en-GB" sz="1550" dirty="0">
              <a:latin typeface="Host Grotesk" panose="020B0504030402000203" pitchFamily="34" charset="77"/>
            </a:endParaRPr>
          </a:p>
          <a:p>
            <a:pPr marL="0" indent="0">
              <a:buFont typeface="Arial"/>
              <a:buNone/>
            </a:pPr>
            <a:endParaRPr lang="en-GB" sz="1550" dirty="0">
              <a:latin typeface="Host Grotesk" panose="020B0504030402000203" pitchFamily="34" charset="77"/>
            </a:endParaRPr>
          </a:p>
          <a:p>
            <a:pPr marL="285750" indent="-285750"/>
            <a:endParaRPr lang="en-GB" sz="1550" dirty="0">
              <a:latin typeface="Host Grotesk" panose="020B0504030402000203" pitchFamily="34" charset="77"/>
            </a:endParaRPr>
          </a:p>
          <a:p>
            <a:pPr marL="0" indent="0">
              <a:buFont typeface="Arial"/>
              <a:buNone/>
            </a:pPr>
            <a:endParaRPr lang="en-GB" sz="1550" dirty="0">
              <a:latin typeface="Host Grotesk" panose="020B0504030402000203" pitchFamily="34" charset="77"/>
            </a:endParaRPr>
          </a:p>
          <a:p>
            <a:pPr marL="285750" indent="-285750"/>
            <a:endParaRPr lang="en-GB" sz="1550" dirty="0">
              <a:latin typeface="Host Grotesk" panose="020B0504030402000203" pitchFamily="34" charset="77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1D670F1-8944-CE72-F844-9A2C4DB9D9F8}"/>
              </a:ext>
            </a:extLst>
          </p:cNvPr>
          <p:cNvSpPr txBox="1">
            <a:spLocks/>
          </p:cNvSpPr>
          <p:nvPr/>
        </p:nvSpPr>
        <p:spPr>
          <a:xfrm>
            <a:off x="365760" y="1960743"/>
            <a:ext cx="10672313" cy="3068458"/>
          </a:xfrm>
          <a:prstGeom prst="rect">
            <a:avLst/>
          </a:prstGeom>
        </p:spPr>
        <p:txBody>
          <a:bodyPr numCol="3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r>
              <a:rPr lang="en-GB" sz="1600" b="1" dirty="0">
                <a:latin typeface="Host Grotesk" panose="020B0504030402000203" pitchFamily="34" charset="77"/>
              </a:rPr>
              <a:t>The What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Food &amp; Drink Festivals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Rugby Bikefest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Diwali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Literary Festival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Christmas 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Chinese New Year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Cinema in the Park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Love Rugby Festival </a:t>
            </a:r>
            <a:endParaRPr lang="en-GB" sz="1400" dirty="0">
              <a:latin typeface="Host Grotesk" panose="020B0504030402000203" pitchFamily="34" charset="77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None/>
              <a:defRPr/>
            </a:pPr>
            <a:endParaRPr lang="en-GB" sz="1400" dirty="0">
              <a:latin typeface="Host Grotesk" panose="020B0504030402000203" pitchFamily="34" charset="77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None/>
              <a:defRPr/>
            </a:pPr>
            <a:endParaRPr lang="en-GB" sz="1400" dirty="0">
              <a:latin typeface="Host Grotesk" panose="020B0504030402000203" pitchFamily="34" charset="77"/>
            </a:endParaRPr>
          </a:p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r>
              <a:rPr lang="en-GB" sz="1600" b="1" dirty="0">
                <a:latin typeface="Host Grotesk" panose="020B0504030402000203" pitchFamily="34" charset="77"/>
              </a:rPr>
              <a:t>The How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Road Traffic Orders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External Security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Marketing and Promotion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Use Local where possible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Safety Advisory Group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Insurance, Risk Assessments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First Aid</a:t>
            </a:r>
            <a:endParaRPr lang="en-GB" sz="1600" b="1" dirty="0">
              <a:latin typeface="Host Grotesk" panose="020B0504030402000203" pitchFamily="34" charset="77"/>
            </a:endParaRPr>
          </a:p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endParaRPr lang="en-GB" sz="1600" b="1" dirty="0">
              <a:latin typeface="Host Grotesk" panose="020B0504030402000203" pitchFamily="34" charset="77"/>
            </a:endParaRPr>
          </a:p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endParaRPr lang="en-GB" sz="1600" b="1" dirty="0">
              <a:latin typeface="Host Grotesk" panose="020B0504030402000203" pitchFamily="34" charset="77"/>
            </a:endParaRPr>
          </a:p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endParaRPr lang="en-GB" sz="1600" b="1" dirty="0">
              <a:latin typeface="Host Grotesk" panose="020B0504030402000203" pitchFamily="34" charset="77"/>
            </a:endParaRPr>
          </a:p>
          <a:p>
            <a:pPr marL="0" indent="0">
              <a:lnSpc>
                <a:spcPct val="90000"/>
              </a:lnSpc>
              <a:spcBef>
                <a:spcPts val="563"/>
              </a:spcBef>
              <a:buClr>
                <a:schemeClr val="accent3">
                  <a:lumMod val="50000"/>
                </a:schemeClr>
              </a:buClr>
              <a:buNone/>
            </a:pPr>
            <a:r>
              <a:rPr lang="en-GB" sz="1600" b="1" dirty="0">
                <a:latin typeface="Host Grotesk" panose="020B0504030402000203" pitchFamily="34" charset="77"/>
              </a:rPr>
              <a:t>The Who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Community Partners with previous involvement (Rugby Riders)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Event Management providers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Run Through Events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Council Officers (town centre events, economic development, leisure etc)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Local businesses</a:t>
            </a:r>
          </a:p>
          <a:p>
            <a:pPr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r>
              <a:rPr lang="en-GB" sz="1400" dirty="0">
                <a:solidFill>
                  <a:sysClr val="windowText" lastClr="000000"/>
                </a:solidFill>
                <a:latin typeface="Host Grotesk" panose="020B0504030402000203" pitchFamily="34" charset="77"/>
              </a:rPr>
              <a:t>Local providers &amp; suppliers</a:t>
            </a:r>
            <a:endParaRPr lang="en-GB" sz="1600" dirty="0">
              <a:latin typeface="Host Grotesk" panose="020B0504030402000203" pitchFamily="34" charset="77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/>
            </a:pPr>
            <a:endParaRPr lang="en-GB" sz="1400" dirty="0">
              <a:latin typeface="Host Grotesk" panose="020B0504030402000203" pitchFamily="34" charset="77"/>
            </a:endParaRPr>
          </a:p>
          <a:p>
            <a:pPr marL="285750" indent="-285750">
              <a:buClr>
                <a:schemeClr val="accent3">
                  <a:lumMod val="50000"/>
                </a:schemeClr>
              </a:buClr>
            </a:pPr>
            <a:endParaRPr lang="en-GB" sz="1400" dirty="0">
              <a:latin typeface="Host Grotesk" panose="020B0504030402000203" pitchFamily="34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2403FD-6850-D25A-5775-576AA09031DD}"/>
              </a:ext>
            </a:extLst>
          </p:cNvPr>
          <p:cNvSpPr txBox="1"/>
          <p:nvPr/>
        </p:nvSpPr>
        <p:spPr>
          <a:xfrm>
            <a:off x="393420" y="5051475"/>
            <a:ext cx="11401983" cy="13634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noProof="0" dirty="0">
                <a:latin typeface="Host Grotesk" panose="020B0504030402000203" pitchFamily="34" charset="77"/>
              </a:rPr>
              <a:t>Visit</a:t>
            </a:r>
            <a:r>
              <a:rPr lang="en-GB" sz="1400" noProof="0" dirty="0">
                <a:latin typeface="Host Grotesk" panose="020B0504030402000203" pitchFamily="34" charset="77"/>
              </a:rPr>
              <a:t>: </a:t>
            </a:r>
            <a:r>
              <a:rPr lang="en-GB" sz="1400" noProof="0" dirty="0">
                <a:latin typeface="Host Grotesk" panose="020B0504030402000203" pitchFamily="34" charset="77"/>
                <a:hlinkClick r:id="rId2"/>
              </a:rPr>
              <a:t>www.therugbytown.co.uk</a:t>
            </a:r>
            <a:r>
              <a:rPr lang="en-GB" sz="1400" noProof="0" dirty="0">
                <a:latin typeface="Host Grotesk" panose="020B0504030402000203" pitchFamily="34" charset="77"/>
              </a:rPr>
              <a:t>  |  </a:t>
            </a:r>
            <a:r>
              <a:rPr lang="en-GB" sz="1400" b="1" noProof="0" dirty="0">
                <a:latin typeface="Host Grotesk" panose="020B0504030402000203" pitchFamily="34" charset="77"/>
              </a:rPr>
              <a:t>Follow</a:t>
            </a:r>
            <a:r>
              <a:rPr lang="en-GB" sz="1400" noProof="0" dirty="0">
                <a:latin typeface="Host Grotesk" panose="020B0504030402000203" pitchFamily="34" charset="77"/>
              </a:rPr>
              <a:t>: Facebook "The Rugby Town”</a:t>
            </a:r>
          </a:p>
          <a:p>
            <a:pPr algn="ctr"/>
            <a:endParaRPr lang="en-GB" sz="1400" noProof="0" dirty="0">
              <a:latin typeface="Host Grotesk" panose="020B0504030402000203" pitchFamily="34" charset="77"/>
            </a:endParaRPr>
          </a:p>
          <a:p>
            <a:pPr algn="ctr">
              <a:lnSpc>
                <a:spcPct val="90000"/>
              </a:lnSpc>
              <a:spcBef>
                <a:spcPts val="563"/>
              </a:spcBef>
            </a:pPr>
            <a:r>
              <a:rPr lang="en-GB" sz="1400" noProof="0" dirty="0">
                <a:latin typeface="Host Grotesk" panose="020B0504030402000203" pitchFamily="34" charset="77"/>
              </a:rPr>
              <a:t>Contact: </a:t>
            </a:r>
            <a:r>
              <a:rPr lang="en-GB" sz="1400" b="1" noProof="0" dirty="0">
                <a:latin typeface="Host Grotesk" panose="020B0504030402000203" pitchFamily="34" charset="77"/>
              </a:rPr>
              <a:t>Megan Kelly</a:t>
            </a:r>
            <a:r>
              <a:rPr lang="en-GB" sz="1400" noProof="0" dirty="0">
                <a:latin typeface="Host Grotesk" panose="020B0504030402000203" pitchFamily="34" charset="77"/>
              </a:rPr>
              <a:t> – Town Centre Event and Marketing Officer - </a:t>
            </a:r>
            <a:r>
              <a:rPr lang="en-GB" sz="1400" dirty="0">
                <a:latin typeface="Host Grotesk" panose="020B0504030402000203" pitchFamily="34" charset="77"/>
                <a:hlinkClick r:id="rId3"/>
              </a:rPr>
              <a:t>megan.kelly@rugby.gov.uk</a:t>
            </a:r>
            <a:r>
              <a:rPr lang="en-GB" sz="1400" dirty="0">
                <a:latin typeface="Host Grotesk" panose="020B0504030402000203" pitchFamily="34" charset="77"/>
              </a:rPr>
              <a:t> </a:t>
            </a:r>
            <a:r>
              <a:rPr lang="en-GB" sz="1400" noProof="0" dirty="0">
                <a:latin typeface="Host Grotesk" panose="020B0504030402000203" pitchFamily="34" charset="77"/>
              </a:rPr>
              <a:t> </a:t>
            </a:r>
          </a:p>
          <a:p>
            <a:pPr algn="ctr">
              <a:lnSpc>
                <a:spcPct val="90000"/>
              </a:lnSpc>
              <a:spcBef>
                <a:spcPts val="563"/>
              </a:spcBef>
            </a:pPr>
            <a:r>
              <a:rPr lang="en-GB" sz="1400" b="1" dirty="0">
                <a:latin typeface="Host Grotesk" panose="020B0504030402000203" pitchFamily="34" charset="77"/>
              </a:rPr>
              <a:t>              </a:t>
            </a:r>
            <a:r>
              <a:rPr lang="en-GB" sz="1400" b="1" noProof="0" dirty="0">
                <a:latin typeface="Host Grotesk" panose="020B0504030402000203" pitchFamily="34" charset="77"/>
              </a:rPr>
              <a:t>Tom </a:t>
            </a:r>
            <a:r>
              <a:rPr lang="en-GB" sz="1400" b="1" noProof="0" dirty="0" err="1">
                <a:latin typeface="Host Grotesk" panose="020B0504030402000203" pitchFamily="34" charset="77"/>
              </a:rPr>
              <a:t>Kittendorf</a:t>
            </a:r>
            <a:r>
              <a:rPr lang="en-GB" sz="1400" b="1" noProof="0" dirty="0">
                <a:latin typeface="Host Grotesk" panose="020B0504030402000203" pitchFamily="34" charset="77"/>
              </a:rPr>
              <a:t> </a:t>
            </a:r>
            <a:r>
              <a:rPr lang="en-GB" sz="1400" noProof="0" dirty="0">
                <a:latin typeface="Host Grotesk" panose="020B0504030402000203" pitchFamily="34" charset="77"/>
              </a:rPr>
              <a:t>– Assistant Director Leisure and Wellbeing - </a:t>
            </a:r>
            <a:r>
              <a:rPr lang="en-GB" sz="1400" dirty="0">
                <a:latin typeface="Host Grotesk" panose="020B0504030402000203" pitchFamily="34" charset="77"/>
                <a:hlinkClick r:id="rId4"/>
              </a:rPr>
              <a:t>tom.kittendorf@rugby.gov.uk</a:t>
            </a:r>
            <a:endParaRPr lang="en-GB" sz="1400" noProof="0" dirty="0">
              <a:latin typeface="Host Grotesk" panose="020B0504030402000203" pitchFamily="34" charset="77"/>
            </a:endParaRPr>
          </a:p>
          <a:p>
            <a:pPr algn="ctr">
              <a:lnSpc>
                <a:spcPct val="90000"/>
              </a:lnSpc>
              <a:spcBef>
                <a:spcPts val="563"/>
              </a:spcBef>
            </a:pPr>
            <a:r>
              <a:rPr lang="en-GB" sz="1400" noProof="0" dirty="0">
                <a:latin typeface="Host Grotesk" panose="020B0504030402000203" pitchFamily="34" charset="77"/>
              </a:rPr>
              <a:t>              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laceBrand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294756"/>
      </a:accent1>
      <a:accent2>
        <a:srgbClr val="F4B8D5"/>
      </a:accent2>
      <a:accent3>
        <a:srgbClr val="DBBE46"/>
      </a:accent3>
      <a:accent4>
        <a:srgbClr val="C0B7CC"/>
      </a:accent4>
      <a:accent5>
        <a:srgbClr val="792918"/>
      </a:accent5>
      <a:accent6>
        <a:srgbClr val="BAE2F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3949</TotalTime>
  <Words>1042</Words>
  <Application>Microsoft Macintosh PowerPoint</Application>
  <PresentationFormat>Custom</PresentationFormat>
  <Paragraphs>153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Host Grotesk</vt:lpstr>
      <vt:lpstr>Fields</vt:lpstr>
      <vt:lpstr>Fields Display</vt:lpstr>
      <vt:lpstr>Courier New</vt:lpstr>
      <vt:lpstr>Arial</vt:lpstr>
      <vt:lpstr>Wingdings 3</vt:lpstr>
      <vt:lpstr>Aptos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Red Davies</cp:lastModifiedBy>
  <cp:revision>6</cp:revision>
  <dcterms:created xsi:type="dcterms:W3CDTF">2013-01-27T09:14:16Z</dcterms:created>
  <dcterms:modified xsi:type="dcterms:W3CDTF">2026-03-10T16:22:30Z</dcterms:modified>
  <cp:category/>
</cp:coreProperties>
</file>